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60" r:id="rId3"/>
    <p:sldId id="261" r:id="rId4"/>
    <p:sldId id="257" r:id="rId5"/>
    <p:sldId id="258" r:id="rId6"/>
    <p:sldId id="262" r:id="rId7"/>
    <p:sldId id="263" r:id="rId8"/>
    <p:sldId id="259"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76" d="100"/>
          <a:sy n="76" d="100"/>
        </p:scale>
        <p:origin x="-504" y="1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60D3B4-913A-4D8D-89E6-C1564BD16E45}" type="datetimeFigureOut">
              <a:rPr lang="en-US" smtClean="0"/>
              <a:t>1/2/2019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C8E64F-4BBC-4E3C-B56F-97B9B364C160}" type="slidenum">
              <a:rPr lang="en-US" smtClean="0"/>
              <a:t>‹#›</a:t>
            </a:fld>
            <a:endParaRPr lang="en-US"/>
          </a:p>
        </p:txBody>
      </p:sp>
    </p:spTree>
    <p:extLst>
      <p:ext uri="{BB962C8B-B14F-4D97-AF65-F5344CB8AC3E}">
        <p14:creationId xmlns:p14="http://schemas.microsoft.com/office/powerpoint/2010/main" val="310486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 presentation</a:t>
            </a:r>
            <a:r>
              <a:rPr lang="en-US" baseline="0" dirty="0" smtClean="0">
                <a:latin typeface="Times New Roman" panose="02020603050405020304" pitchFamily="18" charset="0"/>
                <a:cs typeface="Times New Roman" panose="02020603050405020304" pitchFamily="18" charset="0"/>
              </a:rPr>
              <a:t> will intensively cover the </a:t>
            </a:r>
            <a:r>
              <a:rPr lang="en-US" dirty="0" smtClean="0">
                <a:latin typeface="Times New Roman" panose="02020603050405020304" pitchFamily="18" charset="0"/>
                <a:cs typeface="Times New Roman" panose="02020603050405020304" pitchFamily="18" charset="0"/>
              </a:rPr>
              <a:t>challenges facing the interlinking process in an organization.</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1C8E64F-4BBC-4E3C-B56F-97B9B364C160}" type="slidenum">
              <a:rPr lang="en-US" smtClean="0"/>
              <a:t>1</a:t>
            </a:fld>
            <a:endParaRPr lang="en-US"/>
          </a:p>
        </p:txBody>
      </p:sp>
    </p:spTree>
    <p:extLst>
      <p:ext uri="{BB962C8B-B14F-4D97-AF65-F5344CB8AC3E}">
        <p14:creationId xmlns:p14="http://schemas.microsoft.com/office/powerpoint/2010/main" val="1119335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Wireless network and node mobility</a:t>
            </a:r>
            <a:r>
              <a:rPr lang="en-US" baseline="0" dirty="0" smtClean="0">
                <a:latin typeface="Times New Roman" panose="02020603050405020304" pitchFamily="18" charset="0"/>
                <a:cs typeface="Times New Roman" panose="02020603050405020304" pitchFamily="18" charset="0"/>
              </a:rPr>
              <a:t> are the two main challenges facing networking in an organization which needs to be addressed. TCP is poorly performing in areas where they use wireless transmission .The PCP performs poorly because they are meant to be wired and they cannot operate in regions which has not advanced to the wireless transmission.</a:t>
            </a:r>
          </a:p>
          <a:p>
            <a:r>
              <a:rPr lang="en-US" baseline="0" dirty="0" smtClean="0">
                <a:latin typeface="Times New Roman" panose="02020603050405020304" pitchFamily="18" charset="0"/>
                <a:cs typeface="Times New Roman" panose="02020603050405020304" pitchFamily="18" charset="0"/>
              </a:rPr>
              <a:t>The multihoming is another challenge facing internetworking whereby different stations are connected to the communication center. Therefore this means that the connected network will have different IP addresses which can either be obtained from the same ISP or different one which will come with the challenge of routing the viewpoint in the networking.</a:t>
            </a:r>
          </a:p>
          <a:p>
            <a:r>
              <a:rPr lang="en-US" baseline="0" dirty="0" smtClean="0">
                <a:latin typeface="Times New Roman" panose="02020603050405020304" pitchFamily="18" charset="0"/>
                <a:cs typeface="Times New Roman" panose="02020603050405020304" pitchFamily="18" charset="0"/>
              </a:rPr>
              <a:t>The firm might be faced by the problem of not having enough resources which can enable them to connect all the computers in the system.</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1C8E64F-4BBC-4E3C-B56F-97B9B364C160}" type="slidenum">
              <a:rPr lang="en-US" smtClean="0"/>
              <a:t>4</a:t>
            </a:fld>
            <a:endParaRPr lang="en-US"/>
          </a:p>
        </p:txBody>
      </p:sp>
    </p:spTree>
    <p:extLst>
      <p:ext uri="{BB962C8B-B14F-4D97-AF65-F5344CB8AC3E}">
        <p14:creationId xmlns:p14="http://schemas.microsoft.com/office/powerpoint/2010/main" val="526965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 firm might be willing to expand</a:t>
            </a:r>
            <a:r>
              <a:rPr lang="en-US" baseline="0" dirty="0" smtClean="0">
                <a:latin typeface="Times New Roman" panose="02020603050405020304" pitchFamily="18" charset="0"/>
                <a:cs typeface="Times New Roman" panose="02020603050405020304" pitchFamily="18" charset="0"/>
              </a:rPr>
              <a:t> its operation by linking different locations but the language of communication will be difficult , therefore will be need for translation which will be an extra expense of the firm.</a:t>
            </a:r>
          </a:p>
          <a:p>
            <a:r>
              <a:rPr lang="en-US" baseline="0" dirty="0" smtClean="0">
                <a:latin typeface="Times New Roman" panose="02020603050405020304" pitchFamily="18" charset="0"/>
                <a:cs typeface="Times New Roman" panose="02020603050405020304" pitchFamily="18" charset="0"/>
              </a:rPr>
              <a:t>The firm can be willing to do some technological changes but the people in the same locality or in the same firm might be resisting. When we have such barrier it will be very difficult for the organization to interconnect them in the system.</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1C8E64F-4BBC-4E3C-B56F-97B9B364C160}" type="slidenum">
              <a:rPr lang="en-US" smtClean="0"/>
              <a:t>5</a:t>
            </a:fld>
            <a:endParaRPr lang="en-US"/>
          </a:p>
        </p:txBody>
      </p:sp>
    </p:spTree>
    <p:extLst>
      <p:ext uri="{BB962C8B-B14F-4D97-AF65-F5344CB8AC3E}">
        <p14:creationId xmlns:p14="http://schemas.microsoft.com/office/powerpoint/2010/main" val="171236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company should also try to improve the search engines used in the past so that the information can be easily accessed. Internetworking needs to be well designed so that the process can be swift and faster in internet connections. The organization has to pay Google or any other advertisers for their work which boosts sales of the organization by creating awareness of the products and goods available.</a:t>
            </a:r>
          </a:p>
          <a:p>
            <a:endParaRPr lang="en-US" dirty="0"/>
          </a:p>
        </p:txBody>
      </p:sp>
      <p:sp>
        <p:nvSpPr>
          <p:cNvPr id="4" name="Slide Number Placeholder 3"/>
          <p:cNvSpPr>
            <a:spLocks noGrp="1"/>
          </p:cNvSpPr>
          <p:nvPr>
            <p:ph type="sldNum" sz="quarter" idx="10"/>
          </p:nvPr>
        </p:nvSpPr>
        <p:spPr/>
        <p:txBody>
          <a:bodyPr/>
          <a:lstStyle/>
          <a:p>
            <a:fld id="{01C8E64F-4BBC-4E3C-B56F-97B9B364C160}" type="slidenum">
              <a:rPr lang="en-US" smtClean="0"/>
              <a:t>6</a:t>
            </a:fld>
            <a:endParaRPr lang="en-US"/>
          </a:p>
        </p:txBody>
      </p:sp>
    </p:spTree>
    <p:extLst>
      <p:ext uri="{BB962C8B-B14F-4D97-AF65-F5344CB8AC3E}">
        <p14:creationId xmlns:p14="http://schemas.microsoft.com/office/powerpoint/2010/main" val="3321307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Arista is tightly focused on data center networking and is one of the company known worldwide for the service the give.</a:t>
            </a:r>
          </a:p>
          <a:p>
            <a:r>
              <a:rPr lang="en-US" dirty="0" smtClean="0">
                <a:latin typeface="Times New Roman" panose="02020603050405020304" pitchFamily="18" charset="0"/>
                <a:cs typeface="Times New Roman" panose="02020603050405020304" pitchFamily="18" charset="0"/>
              </a:rPr>
              <a:t>Riverbed is the ruler of</a:t>
            </a:r>
            <a:r>
              <a:rPr lang="en-US" baseline="0" dirty="0" smtClean="0">
                <a:latin typeface="Times New Roman" panose="02020603050405020304" pitchFamily="18" charset="0"/>
                <a:cs typeface="Times New Roman" panose="02020603050405020304" pitchFamily="18" charset="0"/>
              </a:rPr>
              <a:t> the roost for important secondary networking products areas.</a:t>
            </a:r>
          </a:p>
          <a:p>
            <a:r>
              <a:rPr lang="en-US" baseline="0" dirty="0" err="1" smtClean="0">
                <a:latin typeface="Times New Roman" panose="02020603050405020304" pitchFamily="18" charset="0"/>
                <a:cs typeface="Times New Roman" panose="02020603050405020304" pitchFamily="18" charset="0"/>
              </a:rPr>
              <a:t>Netscout</a:t>
            </a:r>
            <a:r>
              <a:rPr lang="en-US" baseline="0" dirty="0" smtClean="0">
                <a:latin typeface="Times New Roman" panose="02020603050405020304" pitchFamily="18" charset="0"/>
                <a:cs typeface="Times New Roman" panose="02020603050405020304" pitchFamily="18" charset="0"/>
              </a:rPr>
              <a:t> is a networking performance monitoring and diagnostic company with a major presence in the large enterprise and service provider segments.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01C8E64F-4BBC-4E3C-B56F-97B9B364C160}" type="slidenum">
              <a:rPr lang="en-US" smtClean="0"/>
              <a:t>7</a:t>
            </a:fld>
            <a:endParaRPr lang="en-US"/>
          </a:p>
        </p:txBody>
      </p:sp>
    </p:spTree>
    <p:extLst>
      <p:ext uri="{BB962C8B-B14F-4D97-AF65-F5344CB8AC3E}">
        <p14:creationId xmlns:p14="http://schemas.microsoft.com/office/powerpoint/2010/main" val="1077084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2A0881B-E153-4D07-8FDF-2E7A466CE49F}" type="datetimeFigureOut">
              <a:rPr lang="en-US" smtClean="0"/>
              <a:t>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2924784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2A0881B-E153-4D07-8FDF-2E7A466CE49F}" type="datetimeFigureOut">
              <a:rPr lang="en-US" smtClean="0"/>
              <a:t>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2828450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A0881B-E153-4D07-8FDF-2E7A466CE49F}" type="datetimeFigureOut">
              <a:rPr lang="en-US" smtClean="0"/>
              <a:t>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3957964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2A0881B-E153-4D07-8FDF-2E7A466CE49F}" type="datetimeFigureOut">
              <a:rPr lang="en-US" smtClean="0"/>
              <a:t>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1435561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2A0881B-E153-4D07-8FDF-2E7A466CE49F}" type="datetimeFigureOut">
              <a:rPr lang="en-US" smtClean="0"/>
              <a:t>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862295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2A0881B-E153-4D07-8FDF-2E7A466CE49F}" type="datetimeFigureOut">
              <a:rPr lang="en-US" smtClean="0"/>
              <a:t>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3807042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A0881B-E153-4D07-8FDF-2E7A466CE49F}" type="datetimeFigureOut">
              <a:rPr lang="en-US" smtClean="0"/>
              <a:t>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1847872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A0881B-E153-4D07-8FDF-2E7A466CE49F}" type="datetimeFigureOut">
              <a:rPr lang="en-US" smtClean="0"/>
              <a:t>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3005877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A0881B-E153-4D07-8FDF-2E7A466CE49F}" type="datetimeFigureOut">
              <a:rPr lang="en-US" smtClean="0"/>
              <a:t>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1844634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A0881B-E153-4D07-8FDF-2E7A466CE49F}" type="datetimeFigureOut">
              <a:rPr lang="en-US" smtClean="0"/>
              <a:t>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3276648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A0881B-E153-4D07-8FDF-2E7A466CE49F}" type="datetimeFigureOut">
              <a:rPr lang="en-US" smtClean="0"/>
              <a:t>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A81B4C-81FD-4E92-92AE-DB1150028911}"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029218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A0881B-E153-4D07-8FDF-2E7A466CE49F}" type="datetimeFigureOut">
              <a:rPr lang="en-US" smtClean="0"/>
              <a:t>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1931286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A0881B-E153-4D07-8FDF-2E7A466CE49F}" type="datetimeFigureOut">
              <a:rPr lang="en-US" smtClean="0"/>
              <a:t>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A81B4C-81FD-4E92-92AE-DB115002891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470907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A0881B-E153-4D07-8FDF-2E7A466CE49F}" type="datetimeFigureOut">
              <a:rPr lang="en-US" smtClean="0"/>
              <a:t>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1749683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2A0881B-E153-4D07-8FDF-2E7A466CE49F}" type="datetimeFigureOut">
              <a:rPr lang="en-US" smtClean="0"/>
              <a:t>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1558585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2A0881B-E153-4D07-8FDF-2E7A466CE49F}" type="datetimeFigureOut">
              <a:rPr lang="en-US" smtClean="0"/>
              <a:t>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A81B4C-81FD-4E92-92AE-DB1150028911}" type="slidenum">
              <a:rPr lang="en-US" smtClean="0"/>
              <a:t>‹#›</a:t>
            </a:fld>
            <a:endParaRPr lang="en-US"/>
          </a:p>
        </p:txBody>
      </p:sp>
    </p:spTree>
    <p:extLst>
      <p:ext uri="{BB962C8B-B14F-4D97-AF65-F5344CB8AC3E}">
        <p14:creationId xmlns:p14="http://schemas.microsoft.com/office/powerpoint/2010/main" val="1392737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2A0881B-E153-4D07-8FDF-2E7A466CE49F}" type="datetimeFigureOut">
              <a:rPr lang="en-US" smtClean="0"/>
              <a:t>1/2/2019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0A81B4C-81FD-4E92-92AE-DB1150028911}" type="slidenum">
              <a:rPr lang="en-US" smtClean="0"/>
              <a:t>‹#›</a:t>
            </a:fld>
            <a:endParaRPr lang="en-US"/>
          </a:p>
        </p:txBody>
      </p:sp>
    </p:spTree>
    <p:extLst>
      <p:ext uri="{BB962C8B-B14F-4D97-AF65-F5344CB8AC3E}">
        <p14:creationId xmlns:p14="http://schemas.microsoft.com/office/powerpoint/2010/main" val="555293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 </a:t>
            </a:r>
            <a:r>
              <a:rPr lang="en-US" sz="2800" dirty="0"/>
              <a:t>I</a:t>
            </a:r>
            <a:r>
              <a:rPr lang="en-US" sz="2800" dirty="0" smtClean="0"/>
              <a:t>nternetworking</a:t>
            </a:r>
            <a:endParaRPr lang="en-US" sz="2800" dirty="0"/>
          </a:p>
        </p:txBody>
      </p:sp>
      <p:sp>
        <p:nvSpPr>
          <p:cNvPr id="3" name="Subtitle 2"/>
          <p:cNvSpPr>
            <a:spLocks noGrp="1"/>
          </p:cNvSpPr>
          <p:nvPr>
            <p:ph type="subTitle"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Issues in Internetworking</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9270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VISION</a:t>
            </a:r>
            <a:endParaRPr lang="en-US" sz="2800" dirty="0"/>
          </a:p>
        </p:txBody>
      </p:sp>
      <p:sp>
        <p:nvSpPr>
          <p:cNvPr id="3" name="Content Placeholder 2"/>
          <p:cNvSpPr>
            <a:spLocks noGrp="1"/>
          </p:cNvSpPr>
          <p:nvPr>
            <p:ph idx="1"/>
          </p:nvPr>
        </p:nvSpPr>
        <p:spPr/>
        <p:txBody>
          <a:bodyPr/>
          <a:lstStyle/>
          <a:p>
            <a:r>
              <a:rPr lang="en-US" sz="2400" dirty="0">
                <a:latin typeface="Times New Roman" panose="02020603050405020304" pitchFamily="18" charset="0"/>
                <a:cs typeface="Times New Roman" panose="02020603050405020304" pitchFamily="18" charset="0"/>
              </a:rPr>
              <a:t>To be the best </a:t>
            </a:r>
            <a:r>
              <a:rPr lang="en-US" sz="2400" dirty="0" smtClean="0">
                <a:latin typeface="Times New Roman" panose="02020603050405020304" pitchFamily="18" charset="0"/>
                <a:cs typeface="Times New Roman" panose="02020603050405020304" pitchFamily="18" charset="0"/>
              </a:rPr>
              <a:t>organization </a:t>
            </a:r>
            <a:r>
              <a:rPr lang="en-US" sz="2400" dirty="0">
                <a:latin typeface="Times New Roman" panose="02020603050405020304" pitchFamily="18" charset="0"/>
                <a:cs typeface="Times New Roman" panose="02020603050405020304" pitchFamily="18" charset="0"/>
              </a:rPr>
              <a:t>in provision of </a:t>
            </a:r>
            <a:r>
              <a:rPr lang="en-US" sz="2400" dirty="0" smtClean="0">
                <a:latin typeface="Times New Roman" panose="02020603050405020304" pitchFamily="18" charset="0"/>
                <a:cs typeface="Times New Roman" panose="02020603050405020304" pitchFamily="18" charset="0"/>
              </a:rPr>
              <a:t>internetworking </a:t>
            </a:r>
            <a:r>
              <a:rPr lang="en-US" sz="2400" dirty="0">
                <a:latin typeface="Times New Roman" panose="02020603050405020304" pitchFamily="18" charset="0"/>
                <a:cs typeface="Times New Roman" panose="02020603050405020304" pitchFamily="18" charset="0"/>
              </a:rPr>
              <a:t>services worldwide and making sure that our customers get satisfaction from goods and services they get from us.</a:t>
            </a:r>
          </a:p>
          <a:p>
            <a:endParaRPr lang="en-US" dirty="0"/>
          </a:p>
        </p:txBody>
      </p:sp>
    </p:spTree>
    <p:extLst>
      <p:ext uri="{BB962C8B-B14F-4D97-AF65-F5344CB8AC3E}">
        <p14:creationId xmlns:p14="http://schemas.microsoft.com/office/powerpoint/2010/main" val="4062302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MISSION</a:t>
            </a:r>
            <a:endParaRPr lang="en-US" sz="2800" dirty="0"/>
          </a:p>
        </p:txBody>
      </p:sp>
      <p:sp>
        <p:nvSpPr>
          <p:cNvPr id="3" name="Content Placeholder 2"/>
          <p:cNvSpPr>
            <a:spLocks noGrp="1"/>
          </p:cNvSpPr>
          <p:nvPr>
            <p:ph idx="1"/>
          </p:nvPr>
        </p:nvSpPr>
        <p:spPr/>
        <p:txBody>
          <a:bodyPr/>
          <a:lstStyle/>
          <a:p>
            <a:r>
              <a:rPr lang="en-US" sz="2400" dirty="0">
                <a:latin typeface="Times New Roman" panose="02020603050405020304" pitchFamily="18" charset="0"/>
                <a:cs typeface="Times New Roman" panose="02020603050405020304" pitchFamily="18" charset="0"/>
              </a:rPr>
              <a:t>We help you make things easier in your information system and information technology surrounding so that you can save your money, time and limited resources to capitalize on improvement of information system which will reduce insecurity cases all over the world.</a:t>
            </a:r>
          </a:p>
          <a:p>
            <a:endParaRPr lang="en-US" sz="2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678224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5943"/>
            <a:ext cx="10515600" cy="1325563"/>
          </a:xfrm>
        </p:spPr>
        <p:txBody>
          <a:bodyPr>
            <a:normAutofit/>
          </a:bodyPr>
          <a:lstStyle/>
          <a:p>
            <a:r>
              <a:rPr lang="en-US" sz="2800" dirty="0" smtClean="0">
                <a:latin typeface="Times New Roman" panose="02020603050405020304" pitchFamily="18" charset="0"/>
                <a:cs typeface="Times New Roman" panose="02020603050405020304" pitchFamily="18" charset="0"/>
              </a:rPr>
              <a:t>Challenges Facing Internetworking</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Mobility</a:t>
            </a:r>
          </a:p>
          <a:p>
            <a:r>
              <a:rPr lang="en-US" sz="2400" dirty="0" smtClean="0">
                <a:latin typeface="Times New Roman" panose="02020603050405020304" pitchFamily="18" charset="0"/>
                <a:cs typeface="Times New Roman" panose="02020603050405020304" pitchFamily="18" charset="0"/>
              </a:rPr>
              <a:t>Multihoming</a:t>
            </a:r>
          </a:p>
          <a:p>
            <a:r>
              <a:rPr lang="en-US" sz="2400" dirty="0" smtClean="0">
                <a:latin typeface="Times New Roman" panose="02020603050405020304" pitchFamily="18" charset="0"/>
                <a:cs typeface="Times New Roman" panose="02020603050405020304" pitchFamily="18" charset="0"/>
              </a:rPr>
              <a:t>Lack of enough resources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8821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Geographical Issues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Lack of common language</a:t>
            </a:r>
          </a:p>
          <a:p>
            <a:r>
              <a:rPr lang="en-US" sz="2400" dirty="0" smtClean="0">
                <a:latin typeface="Times New Roman" panose="02020603050405020304" pitchFamily="18" charset="0"/>
                <a:cs typeface="Times New Roman" panose="02020603050405020304" pitchFamily="18" charset="0"/>
              </a:rPr>
              <a:t>Change resistance</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5122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Internetworking </a:t>
            </a:r>
            <a:r>
              <a:rPr lang="en-US" sz="2800" dirty="0" smtClean="0"/>
              <a:t>Concept </a:t>
            </a:r>
            <a:r>
              <a:rPr lang="en-US" sz="2800" dirty="0" smtClean="0"/>
              <a:t>to be </a:t>
            </a:r>
            <a:r>
              <a:rPr lang="en-US" sz="2800" dirty="0" smtClean="0"/>
              <a:t>Integrated</a:t>
            </a:r>
            <a:endParaRPr lang="en-US" sz="2800" dirty="0"/>
          </a:p>
        </p:txBody>
      </p:sp>
      <p:sp>
        <p:nvSpPr>
          <p:cNvPr id="3" name="Content Placeholder 2"/>
          <p:cNvSpPr>
            <a:spLocks noGrp="1"/>
          </p:cNvSpPr>
          <p:nvPr>
            <p:ph idx="1"/>
          </p:nvPr>
        </p:nvSpPr>
        <p:spPr/>
        <p:txBody>
          <a:bodyPr/>
          <a:lstStyle/>
          <a:p>
            <a:r>
              <a:rPr lang="en-US" sz="2400" dirty="0" smtClean="0">
                <a:latin typeface="Times New Roman" panose="02020603050405020304" pitchFamily="18" charset="0"/>
                <a:cs typeface="Times New Roman" panose="02020603050405020304" pitchFamily="18" charset="0"/>
              </a:rPr>
              <a:t>Search engines</a:t>
            </a:r>
          </a:p>
          <a:p>
            <a:r>
              <a:rPr lang="en-US" sz="2400" dirty="0" smtClean="0">
                <a:latin typeface="Times New Roman" panose="02020603050405020304" pitchFamily="18" charset="0"/>
                <a:cs typeface="Times New Roman" panose="02020603050405020304" pitchFamily="18" charset="0"/>
              </a:rPr>
              <a:t>Google</a:t>
            </a:r>
          </a:p>
          <a:p>
            <a:r>
              <a:rPr lang="en-US" sz="2400" dirty="0" smtClean="0">
                <a:latin typeface="Times New Roman" panose="02020603050405020304" pitchFamily="18" charset="0"/>
                <a:cs typeface="Times New Roman" panose="02020603050405020304" pitchFamily="18" charset="0"/>
              </a:rPr>
              <a:t>Advertiser</a:t>
            </a:r>
            <a:r>
              <a:rPr lang="en-US" dirty="0" smtClean="0">
                <a:latin typeface="Times New Roman" panose="02020603050405020304" pitchFamily="18" charset="0"/>
                <a:cs typeface="Times New Roman" panose="02020603050405020304" pitchFamily="18" charset="0"/>
              </a:rPr>
              <a:t>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5573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Times New Roman" panose="02020603050405020304" pitchFamily="18" charset="0"/>
                <a:cs typeface="Times New Roman" panose="02020603050405020304" pitchFamily="18" charset="0"/>
              </a:rPr>
              <a:t>The </a:t>
            </a:r>
            <a:r>
              <a:rPr lang="en-US" sz="2800" dirty="0" smtClean="0">
                <a:latin typeface="Times New Roman" panose="02020603050405020304" pitchFamily="18" charset="0"/>
                <a:cs typeface="Times New Roman" panose="02020603050405020304" pitchFamily="18" charset="0"/>
              </a:rPr>
              <a:t>Possible </a:t>
            </a:r>
            <a:r>
              <a:rPr lang="en-US" sz="2800" dirty="0">
                <a:latin typeface="Times New Roman" panose="02020603050405020304" pitchFamily="18" charset="0"/>
                <a:cs typeface="Times New Roman" panose="02020603050405020304" pitchFamily="18" charset="0"/>
              </a:rPr>
              <a:t>P</a:t>
            </a:r>
            <a:r>
              <a:rPr lang="en-US" sz="2800" dirty="0" smtClean="0">
                <a:latin typeface="Times New Roman" panose="02020603050405020304" pitchFamily="18" charset="0"/>
                <a:cs typeface="Times New Roman" panose="02020603050405020304" pitchFamily="18" charset="0"/>
              </a:rPr>
              <a:t>artnerships </a:t>
            </a:r>
            <a:r>
              <a:rPr lang="en-US" sz="2800" dirty="0">
                <a:latin typeface="Times New Roman" panose="02020603050405020304" pitchFamily="18" charset="0"/>
                <a:cs typeface="Times New Roman" panose="02020603050405020304" pitchFamily="18" charset="0"/>
              </a:rPr>
              <a:t>that will be </a:t>
            </a:r>
            <a:r>
              <a:rPr lang="en-US" sz="2800" dirty="0" smtClean="0">
                <a:latin typeface="Times New Roman" panose="02020603050405020304" pitchFamily="18" charset="0"/>
                <a:cs typeface="Times New Roman" panose="02020603050405020304" pitchFamily="18" charset="0"/>
              </a:rPr>
              <a:t>Needed </a:t>
            </a:r>
            <a:r>
              <a:rPr lang="en-US" sz="2800" dirty="0">
                <a:latin typeface="Times New Roman" panose="02020603050405020304" pitchFamily="18" charset="0"/>
                <a:cs typeface="Times New Roman" panose="02020603050405020304" pitchFamily="18" charset="0"/>
              </a:rPr>
              <a:t>to </a:t>
            </a:r>
            <a:r>
              <a:rPr lang="en-US" sz="2800" dirty="0" smtClean="0">
                <a:latin typeface="Times New Roman" panose="02020603050405020304" pitchFamily="18" charset="0"/>
                <a:cs typeface="Times New Roman" panose="02020603050405020304" pitchFamily="18" charset="0"/>
              </a:rPr>
              <a:t>Participate </a:t>
            </a:r>
            <a:r>
              <a:rPr lang="en-US" sz="2800" dirty="0">
                <a:latin typeface="Times New Roman" panose="02020603050405020304" pitchFamily="18" charset="0"/>
                <a:cs typeface="Times New Roman" panose="02020603050405020304" pitchFamily="18" charset="0"/>
              </a:rPr>
              <a:t>in the </a:t>
            </a:r>
            <a:r>
              <a:rPr lang="en-US" sz="2800" dirty="0">
                <a:latin typeface="Times New Roman" panose="02020603050405020304" pitchFamily="18" charset="0"/>
                <a:cs typeface="Times New Roman" panose="02020603050405020304" pitchFamily="18" charset="0"/>
              </a:rPr>
              <a:t>G</a:t>
            </a:r>
            <a:r>
              <a:rPr lang="en-US" sz="2800" dirty="0" smtClean="0">
                <a:latin typeface="Times New Roman" panose="02020603050405020304" pitchFamily="18" charset="0"/>
                <a:cs typeface="Times New Roman" panose="02020603050405020304" pitchFamily="18" charset="0"/>
              </a:rPr>
              <a:t>lobal </a:t>
            </a:r>
            <a:r>
              <a:rPr lang="en-US" sz="2800" dirty="0" smtClean="0">
                <a:latin typeface="Times New Roman" panose="02020603050405020304" pitchFamily="18" charset="0"/>
                <a:cs typeface="Times New Roman" panose="02020603050405020304" pitchFamily="18" charset="0"/>
              </a:rPr>
              <a:t>M</a:t>
            </a:r>
            <a:r>
              <a:rPr lang="en-US" sz="2800" dirty="0" smtClean="0">
                <a:latin typeface="Times New Roman" panose="02020603050405020304" pitchFamily="18" charset="0"/>
                <a:cs typeface="Times New Roman" panose="02020603050405020304" pitchFamily="18" charset="0"/>
              </a:rPr>
              <a:t>arketplace</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Arista</a:t>
            </a:r>
          </a:p>
          <a:p>
            <a:r>
              <a:rPr lang="en-US" sz="2400" dirty="0" smtClean="0">
                <a:latin typeface="Times New Roman" panose="02020603050405020304" pitchFamily="18" charset="0"/>
                <a:cs typeface="Times New Roman" panose="02020603050405020304" pitchFamily="18" charset="0"/>
              </a:rPr>
              <a:t>Riverbed</a:t>
            </a:r>
          </a:p>
          <a:p>
            <a:r>
              <a:rPr lang="en-US" sz="2400" dirty="0" smtClean="0">
                <a:latin typeface="Times New Roman" panose="02020603050405020304" pitchFamily="18" charset="0"/>
                <a:cs typeface="Times New Roman" panose="02020603050405020304" pitchFamily="18" charset="0"/>
              </a:rPr>
              <a:t>Net scout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0128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99652"/>
          </a:xfrm>
        </p:spPr>
        <p:txBody>
          <a:bodyPr>
            <a:normAutofit/>
          </a:bodyPr>
          <a:lstStyle/>
          <a:p>
            <a:r>
              <a:rPr lang="en-US" sz="2800" dirty="0" smtClean="0">
                <a:latin typeface="Times New Roman" panose="02020603050405020304" pitchFamily="18" charset="0"/>
                <a:cs typeface="Times New Roman" panose="02020603050405020304" pitchFamily="18" charset="0"/>
              </a:rPr>
              <a:t>Network Design </a:t>
            </a:r>
            <a:r>
              <a:rPr lang="en-US" sz="2800" dirty="0">
                <a:latin typeface="Times New Roman" panose="02020603050405020304" pitchFamily="18" charset="0"/>
                <a:cs typeface="Times New Roman" panose="02020603050405020304" pitchFamily="18" charset="0"/>
              </a:rPr>
              <a:t>P</a:t>
            </a:r>
            <a:r>
              <a:rPr lang="en-US" sz="2800" dirty="0" smtClean="0">
                <a:latin typeface="Times New Roman" panose="02020603050405020304" pitchFamily="18" charset="0"/>
                <a:cs typeface="Times New Roman" panose="02020603050405020304" pitchFamily="18" charset="0"/>
              </a:rPr>
              <a:t>rocess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364778"/>
            <a:ext cx="10515600" cy="5308977"/>
          </a:xfrm>
        </p:spPr>
        <p:txBody>
          <a:bodyPr/>
          <a:lstStyle/>
          <a:p>
            <a:endParaRPr lang="en-US" dirty="0"/>
          </a:p>
        </p:txBody>
      </p:sp>
      <p:sp>
        <p:nvSpPr>
          <p:cNvPr id="4" name="Rectangle 3"/>
          <p:cNvSpPr/>
          <p:nvPr/>
        </p:nvSpPr>
        <p:spPr>
          <a:xfrm>
            <a:off x="4421875" y="1856096"/>
            <a:ext cx="2402006" cy="3821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Assess needs and costs</a:t>
            </a:r>
            <a:endParaRPr lang="en-US" sz="1200" dirty="0">
              <a:latin typeface="Times New Roman" panose="02020603050405020304" pitchFamily="18" charset="0"/>
              <a:cs typeface="Times New Roman" panose="02020603050405020304" pitchFamily="18" charset="0"/>
            </a:endParaRPr>
          </a:p>
        </p:txBody>
      </p:sp>
      <p:sp>
        <p:nvSpPr>
          <p:cNvPr id="5" name="Rectangle 4"/>
          <p:cNvSpPr/>
          <p:nvPr/>
        </p:nvSpPr>
        <p:spPr>
          <a:xfrm>
            <a:off x="4421875" y="3220868"/>
            <a:ext cx="2402006" cy="3548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Model network work load</a:t>
            </a:r>
            <a:endParaRPr lang="en-US" sz="1200" dirty="0">
              <a:latin typeface="Times New Roman" panose="02020603050405020304" pitchFamily="18" charset="0"/>
              <a:cs typeface="Times New Roman" panose="02020603050405020304" pitchFamily="18" charset="0"/>
            </a:endParaRPr>
          </a:p>
        </p:txBody>
      </p:sp>
      <p:sp>
        <p:nvSpPr>
          <p:cNvPr id="6" name="Rectangle 5"/>
          <p:cNvSpPr/>
          <p:nvPr/>
        </p:nvSpPr>
        <p:spPr>
          <a:xfrm>
            <a:off x="4421875" y="3930461"/>
            <a:ext cx="2402006" cy="3821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Stimulate behavior under expected load</a:t>
            </a:r>
            <a:endParaRPr lang="en-US" sz="1200" dirty="0">
              <a:latin typeface="Times New Roman" panose="02020603050405020304" pitchFamily="18" charset="0"/>
              <a:cs typeface="Times New Roman" panose="02020603050405020304" pitchFamily="18" charset="0"/>
            </a:endParaRPr>
          </a:p>
        </p:txBody>
      </p:sp>
      <p:sp>
        <p:nvSpPr>
          <p:cNvPr id="7" name="Rectangle 6"/>
          <p:cNvSpPr/>
          <p:nvPr/>
        </p:nvSpPr>
        <p:spPr>
          <a:xfrm>
            <a:off x="4421875" y="4678706"/>
            <a:ext cx="2402006" cy="4706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Perform sensitivity test</a:t>
            </a:r>
            <a:endParaRPr lang="en-US" sz="1200" dirty="0">
              <a:latin typeface="Times New Roman" panose="02020603050405020304" pitchFamily="18" charset="0"/>
              <a:cs typeface="Times New Roman" panose="02020603050405020304" pitchFamily="18" charset="0"/>
            </a:endParaRPr>
          </a:p>
        </p:txBody>
      </p:sp>
      <p:sp>
        <p:nvSpPr>
          <p:cNvPr id="8" name="Rectangle 7"/>
          <p:cNvSpPr/>
          <p:nvPr/>
        </p:nvSpPr>
        <p:spPr>
          <a:xfrm>
            <a:off x="4421875" y="2543623"/>
            <a:ext cx="2402006" cy="3718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Select topologies and technologies to satisfy needs</a:t>
            </a:r>
            <a:endParaRPr lang="en-US" sz="1200" dirty="0">
              <a:latin typeface="Times New Roman" panose="02020603050405020304" pitchFamily="18" charset="0"/>
              <a:cs typeface="Times New Roman" panose="02020603050405020304" pitchFamily="18" charset="0"/>
            </a:endParaRPr>
          </a:p>
        </p:txBody>
      </p:sp>
      <p:sp>
        <p:nvSpPr>
          <p:cNvPr id="9" name="Rectangle 8"/>
          <p:cNvSpPr/>
          <p:nvPr/>
        </p:nvSpPr>
        <p:spPr>
          <a:xfrm>
            <a:off x="4421875" y="5554639"/>
            <a:ext cx="2402006" cy="5046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atin typeface="Times New Roman" panose="02020603050405020304" pitchFamily="18" charset="0"/>
                <a:cs typeface="Times New Roman" panose="02020603050405020304" pitchFamily="18" charset="0"/>
              </a:rPr>
              <a:t>Rework design as needed</a:t>
            </a:r>
            <a:endParaRPr lang="en-US" sz="1200" dirty="0">
              <a:latin typeface="Times New Roman" panose="02020603050405020304" pitchFamily="18" charset="0"/>
              <a:cs typeface="Times New Roman" panose="02020603050405020304" pitchFamily="18" charset="0"/>
            </a:endParaRPr>
          </a:p>
        </p:txBody>
      </p:sp>
      <p:cxnSp>
        <p:nvCxnSpPr>
          <p:cNvPr id="11" name="Straight Arrow Connector 10"/>
          <p:cNvCxnSpPr/>
          <p:nvPr/>
        </p:nvCxnSpPr>
        <p:spPr>
          <a:xfrm>
            <a:off x="5622878" y="2238233"/>
            <a:ext cx="0" cy="3053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6414448" y="3985146"/>
            <a:ext cx="109182" cy="337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endCxn id="5" idx="0"/>
          </p:cNvCxnSpPr>
          <p:nvPr/>
        </p:nvCxnSpPr>
        <p:spPr>
          <a:xfrm>
            <a:off x="5622878" y="2925760"/>
            <a:ext cx="0" cy="2951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endCxn id="7" idx="0"/>
          </p:cNvCxnSpPr>
          <p:nvPr/>
        </p:nvCxnSpPr>
        <p:spPr>
          <a:xfrm>
            <a:off x="5622878" y="4328301"/>
            <a:ext cx="0" cy="3504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7" idx="2"/>
          </p:cNvCxnSpPr>
          <p:nvPr/>
        </p:nvCxnSpPr>
        <p:spPr>
          <a:xfrm>
            <a:off x="5622878" y="5149364"/>
            <a:ext cx="0" cy="4052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5622878" y="3586975"/>
            <a:ext cx="0" cy="3229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Elbow Connector 37"/>
          <p:cNvCxnSpPr>
            <a:endCxn id="5" idx="1"/>
          </p:cNvCxnSpPr>
          <p:nvPr/>
        </p:nvCxnSpPr>
        <p:spPr>
          <a:xfrm rot="5400000" flipH="1" flipV="1">
            <a:off x="2944574" y="4329681"/>
            <a:ext cx="2408691" cy="54591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168609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169</TotalTime>
  <Words>524</Words>
  <Application>Microsoft Office PowerPoint</Application>
  <PresentationFormat>Custom</PresentationFormat>
  <Paragraphs>43</Paragraphs>
  <Slides>8</Slides>
  <Notes>5</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Facet</vt:lpstr>
      <vt:lpstr> Internetworking</vt:lpstr>
      <vt:lpstr>VISION</vt:lpstr>
      <vt:lpstr>MISSION</vt:lpstr>
      <vt:lpstr>Challenges Facing Internetworking</vt:lpstr>
      <vt:lpstr>Geographical Issues</vt:lpstr>
      <vt:lpstr>Internetworking Concept to be Integrated</vt:lpstr>
      <vt:lpstr>The Possible Partnerships that will be Needed to Participate in the Global Marketplace</vt:lpstr>
      <vt:lpstr>Network Design Process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Internetworking</dc:title>
  <dc:creator>Kingpin</dc:creator>
  <cp:lastModifiedBy>User</cp:lastModifiedBy>
  <cp:revision>21</cp:revision>
  <dcterms:created xsi:type="dcterms:W3CDTF">2019-01-02T15:56:43Z</dcterms:created>
  <dcterms:modified xsi:type="dcterms:W3CDTF">2019-01-02T20:22:54Z</dcterms:modified>
</cp:coreProperties>
</file>